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5" r:id="rId8"/>
    <p:sldId id="266" r:id="rId9"/>
    <p:sldId id="264" r:id="rId10"/>
    <p:sldId id="273" r:id="rId11"/>
    <p:sldId id="262" r:id="rId12"/>
    <p:sldId id="263" r:id="rId13"/>
    <p:sldId id="268" r:id="rId14"/>
    <p:sldId id="271" r:id="rId15"/>
    <p:sldId id="267" r:id="rId16"/>
    <p:sldId id="274" r:id="rId17"/>
    <p:sldId id="27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6519-C022-0D11-B024-9BF85FC56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E0255-D567-CD54-B690-E0EDBE40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0C01-D2C7-25B5-3BFF-0A786C5F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21646-870A-70AC-AA70-BE9A5C29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D0E7-ADAB-E2F2-EBE2-19D0A2F4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35CA-6A73-064F-EA93-C517F55E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8B0CC-C8CC-C2D1-5E09-84C69F840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95DB-24AF-7E32-B304-0B77AE44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02F2-E470-CE99-175D-D3D9F2F2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8A82-7A54-0F60-3BED-4CD2B58A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36261E-C1C8-3BBB-3634-20F722F76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5B363-FEF7-6190-BEF5-34970B810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2A21-7B64-313C-D820-2A469FF4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7EFF-79F1-D3DA-45DD-925F6163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D3D65-0847-A1E0-5D6A-EFCB6751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A7B0-2DFF-94EA-E9FE-821F296B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72627-7AF2-F3C5-FAE4-A3ECD02A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9022-DE3F-7ACD-4C70-3E1A7A3E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178CF-609E-B9A9-77F7-432EB3BF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85070-BD90-1455-E394-4245483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BAD5-3E73-A25F-FFAF-E93683BF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F0CE-856E-D630-56CA-DE6412941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F36E9-EC7C-7480-EEB9-9F63EF0F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85A8-9CC3-101C-D538-46BF1E04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294C1-F0E8-0650-6C10-8992C1ED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1E68-E2A4-6166-FE32-79B57553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A529D-802C-6F34-347B-FD74BB087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C3793-4B52-7381-E58F-24455761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AB1D9-A0B1-5ADD-6455-7D08B247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09E7-A006-240B-9C37-470BF279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6A565-7CBC-B1FA-7157-943DACA9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00E8-0147-EA77-F05D-38FE560D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5B243-217B-93D9-1F92-B0CCBA3A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49D69-5864-C53D-D93B-698135AFD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70C9E-0729-1BFC-7305-7F0F670F8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07DBE-DB5B-4DE7-3445-36DBF9209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DCA77-0161-2957-E1E9-7E958E7C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3807E-7A10-AD5D-2DC7-5C8DFDBB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C0328-2C8B-A77E-C434-13FF560D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6772-EF1A-1110-8C95-2C612D0C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3EE36-9012-44D1-8332-D79FAF94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852CB-E0DD-5B7D-EC19-FC6E92B2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2196-1466-B5C5-0530-CD6A7E2E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6107A-951B-C824-21EF-A66F86E1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2A5F8-6A62-A342-6D24-064C2978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89558-3962-335F-18DE-74D3BEF1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AF4F-07A0-B279-6B08-24F26394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BB3A-EB53-006B-D203-40A4B9D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3B81A-A806-7748-2244-404601842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6180D-7E33-9D82-BE65-57174F7F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703DC-38DC-909C-4734-6DB40AF9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3860-1023-0E39-668C-C93CF14C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4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6930-3783-B56F-0CD7-5514C67B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11C53-38A3-8FEA-5928-E2B5A8354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FB76E-6E04-53AA-4928-52541DCE8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8922B-60B9-066B-0D06-510874D6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269D-B17D-B43E-DD6B-D7440EE0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AF9D4-C42D-292B-F6CF-798E79F3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09CD0-ADA3-8C86-25B3-484C454F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9BB7C-7C11-B226-01EB-BADD39AD5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6620-E3FA-2E23-397F-E87945166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9F225-5433-0749-BD6C-24750CF1AE9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714D0-B7FB-51F0-202E-301377362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32737-F7E5-BC66-51F1-8E77117F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BC87D-0439-D941-BCB2-19A74582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mmanuelbatavi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kegley@ilcsbatavia.or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ph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9CC9-2912-98A4-2F66-9D7033763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98E84-55BB-2FC4-E793-6562A64B2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Orientation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20, 2025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6:00 P.M.</a:t>
            </a:r>
          </a:p>
        </p:txBody>
      </p:sp>
      <p:pic>
        <p:nvPicPr>
          <p:cNvPr id="4" name="Picture 2" descr="Immanuel Lutheran School">
            <a:extLst>
              <a:ext uri="{FF2B5EF4-FFF2-40B4-BE49-F238E27FC236}">
                <a16:creationId xmlns:a16="http://schemas.microsoft.com/office/drawing/2014/main" id="{C88F8189-5809-3577-373F-4AACB266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0" y="673396"/>
            <a:ext cx="11396920" cy="2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4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B89E7-8BDC-7612-1602-24AD16F3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Miss A Week of Class?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B57D-F492-C958-37BE-68334790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2599509"/>
            <a:ext cx="4984317" cy="3639450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www.immanuelbatavia.org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Resources</a:t>
            </a:r>
          </a:p>
          <a:p>
            <a:pPr marL="0" indent="0">
              <a:buNone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ome | ImmanuelBatavia">
            <a:extLst>
              <a:ext uri="{FF2B5EF4-FFF2-40B4-BE49-F238E27FC236}">
                <a16:creationId xmlns:a16="http://schemas.microsoft.com/office/drawing/2014/main" id="{4D96AB69-E3FF-6ABD-580D-5BBD52CB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411848"/>
            <a:ext cx="5150277" cy="18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A224C-B76A-AC80-F256-CA8A1403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3EEF-398C-0DF4-0D2B-C030E121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US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Confirmands: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come to worship, please sign in!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confirmand must acolyte at least FOUR TIMES.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Advent and Lent Midweek Worship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weekends.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Sermon Notes are due by Confirmation Day.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Confirmation Exam (8</a:t>
            </a:r>
            <a:r>
              <a:rPr lang="en-US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only) before Confirmation Day</a:t>
            </a:r>
          </a:p>
        </p:txBody>
      </p:sp>
    </p:spTree>
    <p:extLst>
      <p:ext uri="{BB962C8B-B14F-4D97-AF65-F5344CB8AC3E}">
        <p14:creationId xmlns:p14="http://schemas.microsoft.com/office/powerpoint/2010/main" val="401424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79DDA-6A6D-8161-C3E9-CCB6A10F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8270-5649-0116-D4B7-2F434946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42616"/>
            <a:ext cx="5720437" cy="3566160"/>
          </a:xfrm>
        </p:spPr>
        <p:txBody>
          <a:bodyPr anchor="t">
            <a:no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arrive on time for class when scheduled.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ask that 1 parent sit with each confirmand in each class. Explain why.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joyful and ready to learn!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immerse yourself in the life of worship and congregation!</a:t>
            </a:r>
          </a:p>
        </p:txBody>
      </p:sp>
      <p:pic>
        <p:nvPicPr>
          <p:cNvPr id="5122" name="Picture 2" descr="the Expectation Formula ...">
            <a:extLst>
              <a:ext uri="{FF2B5EF4-FFF2-40B4-BE49-F238E27FC236}">
                <a16:creationId xmlns:a16="http://schemas.microsoft.com/office/drawing/2014/main" id="{BD65DD2E-5010-F69B-EF7A-5E6D6A9D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555627"/>
            <a:ext cx="5458968" cy="37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3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E059-D352-EF35-40C9-4DDC6E8B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Handout on Resilient Disciples.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056A-B07A-75D9-CF52-D105938E8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399C7-C79C-0B24-1F48-968A9B5C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Word About Prayer Partners!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51C2-260D-EC3B-2027-2293CF20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Erica Ciro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5E2BB89-9D39-711F-FF65-E44650C3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601694"/>
            <a:ext cx="4087368" cy="5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1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9E9B7-C521-37D3-8762-E4A358F4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</a:t>
            </a:r>
            <a:r>
              <a:rPr lang="en-US" sz="3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3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br>
              <a:rPr lang="en-US" sz="33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Saturday, May </a:t>
            </a:r>
            <a:r>
              <a:rPr lang="en-US" sz="3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en-US" sz="33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5:30 P.M.</a:t>
            </a:r>
          </a:p>
        </p:txBody>
      </p:sp>
      <p:pic>
        <p:nvPicPr>
          <p:cNvPr id="7170" name="Picture 2" descr="Confirmation Orientation | tlcms.org">
            <a:extLst>
              <a:ext uri="{FF2B5EF4-FFF2-40B4-BE49-F238E27FC236}">
                <a16:creationId xmlns:a16="http://schemas.microsoft.com/office/drawing/2014/main" id="{5221FA50-6F3A-3A80-79A1-A7A7A6F67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14836"/>
            <a:ext cx="6780700" cy="42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4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F2F39-4F66-2364-F1EE-1BF5B467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Parent Checklist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93E7-C6A7-3094-3AA0-9238DF7D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20" y="2599509"/>
            <a:ext cx="5635710" cy="3639450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2017 edition of Luther’s Small Catechism (with explanation)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$50 due by October 1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(covers food for year).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confirmand signs into weekly worship in Narthex.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confirmation with child each week.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2F437F44-21D7-4B5B-FB1D-839CAD7EC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4A98B05F-F46D-72E9-3315-8ECFB677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598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1BA79-E8C5-15E4-631D-EE12561F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98" y="1129969"/>
            <a:ext cx="7927785" cy="33926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nkegley@ilcsbatavia.org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262-302-9575</a:t>
            </a:r>
            <a:b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1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9CC9-2912-98A4-2F66-9D7033763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98E84-55BB-2FC4-E793-6562A64B2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Great Night!</a:t>
            </a:r>
          </a:p>
        </p:txBody>
      </p:sp>
      <p:pic>
        <p:nvPicPr>
          <p:cNvPr id="4" name="Picture 2" descr="Immanuel Lutheran School">
            <a:extLst>
              <a:ext uri="{FF2B5EF4-FFF2-40B4-BE49-F238E27FC236}">
                <a16:creationId xmlns:a16="http://schemas.microsoft.com/office/drawing/2014/main" id="{C88F8189-5809-3577-373F-4AACB266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0" y="673396"/>
            <a:ext cx="11396920" cy="2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4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2354-EEC4-EE6D-E305-B3699274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5"/>
            <a:ext cx="13281454" cy="15569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5C29-56DE-83CD-823F-7D9BBDEE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1" y="95945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is when a person says “Yes! The faith that God gave me in my baptism is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 make it my own.”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period of time where one studies the core teachings of the faith and publicly announces before the church that he/she will stay committed to Jesus Christ one’s whole life. </a:t>
            </a:r>
          </a:p>
        </p:txBody>
      </p:sp>
      <p:pic>
        <p:nvPicPr>
          <p:cNvPr id="2050" name="Picture 2" descr="The Most Fun Classroom Games ...">
            <a:extLst>
              <a:ext uri="{FF2B5EF4-FFF2-40B4-BE49-F238E27FC236}">
                <a16:creationId xmlns:a16="http://schemas.microsoft.com/office/drawing/2014/main" id="{37BA0DD9-04A4-BBA2-7490-7926A25A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45" y="3828927"/>
            <a:ext cx="5971819" cy="28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4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B1DDD-D48B-1D7B-F579-BFF8E134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Necessity of Family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wkwardFamilyPhotos.com - Spreading the Awkwardness">
            <a:extLst>
              <a:ext uri="{FF2B5EF4-FFF2-40B4-BE49-F238E27FC236}">
                <a16:creationId xmlns:a16="http://schemas.microsoft.com/office/drawing/2014/main" id="{23388214-CFA6-FA42-E346-E847F7E5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19855"/>
          <a:stretch>
            <a:fillRect/>
          </a:stretch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9969BBD-0483-B506-8907-AD61EC12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life, society, and culture starts in the home. It is the primary location of faith building and nurturing.</a:t>
            </a:r>
          </a:p>
          <a:p>
            <a:pPr marL="0" indent="0">
              <a:buNone/>
            </a:pPr>
            <a:endParaRPr lang="en-US" sz="2000" b="1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Deuteronomy 6:1-9</a:t>
            </a: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1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03420-6E2E-B117-D7BF-EB0C9752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Instructors</a:t>
            </a:r>
          </a:p>
        </p:txBody>
      </p:sp>
      <p:sp>
        <p:nvSpPr>
          <p:cNvPr id="4109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atthew Cassidy Picture">
            <a:extLst>
              <a:ext uri="{FF2B5EF4-FFF2-40B4-BE49-F238E27FC236}">
                <a16:creationId xmlns:a16="http://schemas.microsoft.com/office/drawing/2014/main" id="{4DBA6E80-3B1D-1E83-35D3-6CC2E03F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79" y="2088156"/>
            <a:ext cx="2903149" cy="29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ari Larsen Picture">
            <a:extLst>
              <a:ext uri="{FF2B5EF4-FFF2-40B4-BE49-F238E27FC236}">
                <a16:creationId xmlns:a16="http://schemas.microsoft.com/office/drawing/2014/main" id="{DE1094A1-AF90-7BFE-5D17-7EE827592F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802" y="2123846"/>
            <a:ext cx="2669433" cy="26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be an image of 2 people and text">
            <a:extLst>
              <a:ext uri="{FF2B5EF4-FFF2-40B4-BE49-F238E27FC236}">
                <a16:creationId xmlns:a16="http://schemas.microsoft.com/office/drawing/2014/main" id="{9AF41F94-FA47-ED2F-8907-B01C1D0A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35" y="2291602"/>
            <a:ext cx="4482278" cy="33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0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4571-FACC-C00A-FB22-131ABC47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pPr algn="ctr"/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Eat!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ollar Sign Images – Browse 1,384,915 ...">
            <a:extLst>
              <a:ext uri="{FF2B5EF4-FFF2-40B4-BE49-F238E27FC236}">
                <a16:creationId xmlns:a16="http://schemas.microsoft.com/office/drawing/2014/main" id="{1BE54060-CF4A-6A80-7BE4-516090DD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r="8461" b="1"/>
          <a:stretch>
            <a:fillRect/>
          </a:stretch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EC066AA-C1C6-B793-C418-F58D9F60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ask that each confirmand pay $50 (covers the cost of food for the year).</a:t>
            </a: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0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72699-718C-79A7-6CB2-0A018D01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8A51-40F8-0EE3-7D33-DF796824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850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Bible (NIV or ESV is preferred)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utensils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purchase Luther’s Small Catechism with Explanation.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 edition)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www.cph.org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Luther's Small Catechism with ...">
            <a:extLst>
              <a:ext uri="{FF2B5EF4-FFF2-40B4-BE49-F238E27FC236}">
                <a16:creationId xmlns:a16="http://schemas.microsoft.com/office/drawing/2014/main" id="{CE5D24C8-F8AB-1C51-F8FC-FAA62081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681" y="640080"/>
            <a:ext cx="374570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6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4EF1B-F762-CE1B-3C89-795FF5CF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Why do we use Luther’s Small Catechism?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06A5-DF9A-8A2B-811F-B65BB313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Catechism comes from the Greek word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Katecheo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means “to teach.”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sought to make the faith known in the home.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Chief Parts: 10 Commandments, The Creed, The Lord’s			Prayer, Baptism, Confession, 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Lord’s Supper</a:t>
            </a:r>
          </a:p>
        </p:txBody>
      </p:sp>
    </p:spTree>
    <p:extLst>
      <p:ext uri="{BB962C8B-B14F-4D97-AF65-F5344CB8AC3E}">
        <p14:creationId xmlns:p14="http://schemas.microsoft.com/office/powerpoint/2010/main" val="419651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659D4-60A5-F8AD-7847-90E51284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Confirmation Is Taught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1736-E265-67F8-F53F-6443D95D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–What is it?</a:t>
            </a:r>
          </a:p>
          <a:p>
            <a:r>
              <a:rPr lang="en-US" sz="2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Where do we get this from?</a:t>
            </a:r>
          </a:p>
          <a:p>
            <a:r>
              <a:rPr lang="en-US" sz="2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How has the church taught this throughout time?</a:t>
            </a:r>
          </a:p>
          <a:p>
            <a:r>
              <a:rPr lang="en-US" sz="2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How do we see this from other angles?</a:t>
            </a:r>
          </a:p>
          <a:p>
            <a:r>
              <a:rPr lang="en-US" sz="2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How do I apply this?</a:t>
            </a:r>
          </a:p>
        </p:txBody>
      </p:sp>
    </p:spTree>
    <p:extLst>
      <p:ext uri="{BB962C8B-B14F-4D97-AF65-F5344CB8AC3E}">
        <p14:creationId xmlns:p14="http://schemas.microsoft.com/office/powerpoint/2010/main" val="239683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A3679-FCCD-4437-E9C3-E0B1242B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will be taught this year?</a:t>
            </a:r>
          </a:p>
        </p:txBody>
      </p:sp>
      <p:sp>
        <p:nvSpPr>
          <p:cNvPr id="922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3A037-2120-38C2-2486-3559CD56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&amp; Scripture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Commandments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Lord’s Supper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Baptism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Apostles’ Creed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Lord’s Prayer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out Faith</a:t>
            </a:r>
          </a:p>
        </p:txBody>
      </p:sp>
      <p:pic>
        <p:nvPicPr>
          <p:cNvPr id="9218" name="Picture 2" descr="Midweek Message from the Archive ...">
            <a:extLst>
              <a:ext uri="{FF2B5EF4-FFF2-40B4-BE49-F238E27FC236}">
                <a16:creationId xmlns:a16="http://schemas.microsoft.com/office/drawing/2014/main" id="{278E4B5F-2838-798C-DDF7-6EB80F52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96455"/>
            <a:ext cx="5458968" cy="34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6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496</Words>
  <Application>Microsoft Macintosh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Necessity of Family</vt:lpstr>
      <vt:lpstr>Instructors</vt:lpstr>
      <vt:lpstr>Let’s Eat!</vt:lpstr>
      <vt:lpstr>Materials</vt:lpstr>
      <vt:lpstr>Why do we use Luther’s Small Catechism?</vt:lpstr>
      <vt:lpstr>How Confirmation Is Taught</vt:lpstr>
      <vt:lpstr>What will be taught this year?</vt:lpstr>
      <vt:lpstr>Miss A Week of Class?</vt:lpstr>
      <vt:lpstr>Standards</vt:lpstr>
      <vt:lpstr>Expectations</vt:lpstr>
      <vt:lpstr>See Handout on Resilient Disciples.</vt:lpstr>
      <vt:lpstr>A Word About Prayer Partners!</vt:lpstr>
      <vt:lpstr>Confirmation Day  Saturday, May 9 5:30 P.M.</vt:lpstr>
      <vt:lpstr>Parent Checklist</vt:lpstr>
      <vt:lpstr>Questions?  nkegley@ilcsbatavia.org  262-302-9575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Noah Kegley</dc:creator>
  <cp:lastModifiedBy>Noah Kegley</cp:lastModifiedBy>
  <cp:revision>3</cp:revision>
  <dcterms:created xsi:type="dcterms:W3CDTF">2024-08-19T20:43:32Z</dcterms:created>
  <dcterms:modified xsi:type="dcterms:W3CDTF">2025-08-20T13:56:32Z</dcterms:modified>
</cp:coreProperties>
</file>